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64" r:id="rId2"/>
    <p:sldId id="265" r:id="rId3"/>
    <p:sldId id="266" r:id="rId4"/>
    <p:sldId id="268" r:id="rId5"/>
    <p:sldId id="270" r:id="rId6"/>
    <p:sldId id="257" r:id="rId7"/>
    <p:sldId id="258" r:id="rId8"/>
    <p:sldId id="259" r:id="rId9"/>
    <p:sldId id="260" r:id="rId10"/>
    <p:sldId id="261" r:id="rId11"/>
  </p:sldIdLst>
  <p:sldSz cx="9144000" cy="6858000" type="screen4x3"/>
  <p:notesSz cx="6858000" cy="9144000"/>
  <p:custDataLst>
    <p:tags r:id="rId13"/>
  </p:custDataLst>
  <p:defaultTextStyle>
    <a:defPPr lvl="0">
      <a:defRPr lang="ru-RU"/>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4" d="100"/>
          <a:sy n="64" d="100"/>
        </p:scale>
        <p:origin x="-157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CA4F17-03AC-48B9-A992-D5D9CD00C1B9}" type="datetimeFigureOut">
              <a:rPr lang="ru-RU" smtClean="0"/>
              <a:pPr/>
              <a:t>29.08.2024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A9B6C-78FC-4B3A-934F-789630B453D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29.08.2024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29.08.2024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latin typeface="Times New Roman" pitchFamily="18" charset="0"/>
                <a:cs typeface="Times New Roman" pitchFamily="18" charset="0"/>
              </a:rPr>
              <a:t>Муниципальное автономное дошкольное образовательное учреждение детский сад № 25 «Малыш» </a:t>
            </a:r>
            <a:endParaRPr lang="ru-RU" sz="2000" dirty="0">
              <a:latin typeface="Times New Roman" pitchFamily="18" charset="0"/>
              <a:cs typeface="Times New Roman" pitchFamily="18" charset="0"/>
            </a:endParaRPr>
          </a:p>
        </p:txBody>
      </p:sp>
      <p:pic>
        <p:nvPicPr>
          <p:cNvPr id="4" name="Google Shape;1030;p1" descr="C:\Users\Олег\Desktop\1024х768.png"/>
          <p:cNvPicPr preferRelativeResize="0">
            <a:picLocks noGrp="1"/>
          </p:cNvPicPr>
          <p:nvPr>
            <p:ph idx="1"/>
          </p:nvPr>
        </p:nvPicPr>
        <p:blipFill rotWithShape="1">
          <a:blip r:embed="rId2">
            <a:alphaModFix/>
          </a:blip>
          <a:srcRect/>
          <a:stretch/>
        </p:blipFill>
        <p:spPr>
          <a:xfrm>
            <a:off x="1134461" y="1226128"/>
            <a:ext cx="7386085" cy="4525963"/>
          </a:xfrm>
          <a:prstGeom prst="rect">
            <a:avLst/>
          </a:prstGeom>
          <a:noFill/>
          <a:ln>
            <a:noFill/>
          </a:ln>
        </p:spPr>
      </p:pic>
      <p:sp>
        <p:nvSpPr>
          <p:cNvPr id="5" name="Прямоугольник 4"/>
          <p:cNvSpPr/>
          <p:nvPr/>
        </p:nvSpPr>
        <p:spPr>
          <a:xfrm>
            <a:off x="1690255" y="2679412"/>
            <a:ext cx="2549236" cy="1169551"/>
          </a:xfrm>
          <a:prstGeom prst="rect">
            <a:avLst/>
          </a:prstGeom>
        </p:spPr>
        <p:txBody>
          <a:bodyPr wrap="square">
            <a:spAutoFit/>
          </a:bodyPr>
          <a:lstStyle/>
          <a:p>
            <a:pPr lvl="0" algn="ctr"/>
            <a:r>
              <a:rPr lang="ru-RU" sz="2800" b="1" i="1" dirty="0" smtClean="0">
                <a:solidFill>
                  <a:srgbClr val="C00000"/>
                </a:solidFill>
                <a:latin typeface="Times New Roman" pitchFamily="18" charset="0"/>
                <a:ea typeface="Bookman Old Style"/>
                <a:cs typeface="Times New Roman" pitchFamily="18" charset="0"/>
                <a:sym typeface="Bookman Old Style"/>
              </a:rPr>
              <a:t>«Минутки безопасности» </a:t>
            </a:r>
          </a:p>
          <a:p>
            <a:pPr lvl="0"/>
            <a:endParaRPr lang="ru-RU" sz="1400" b="1" i="1" dirty="0">
              <a:solidFill>
                <a:srgbClr val="C00000"/>
              </a:solidFill>
              <a:latin typeface="Times New Roman" pitchFamily="18" charset="0"/>
              <a:ea typeface="Bookman Old Style"/>
              <a:cs typeface="Times New Roman" pitchFamily="18" charset="0"/>
              <a:sym typeface="Bookman Old Style"/>
            </a:endParaRPr>
          </a:p>
        </p:txBody>
      </p:sp>
      <p:sp>
        <p:nvSpPr>
          <p:cNvPr id="7" name="Прямоугольник 6"/>
          <p:cNvSpPr/>
          <p:nvPr/>
        </p:nvSpPr>
        <p:spPr>
          <a:xfrm>
            <a:off x="4821381" y="2925726"/>
            <a:ext cx="2161309" cy="923330"/>
          </a:xfrm>
          <a:prstGeom prst="rect">
            <a:avLst/>
          </a:prstGeom>
        </p:spPr>
        <p:txBody>
          <a:bodyPr wrap="square">
            <a:spAutoFit/>
          </a:bodyPr>
          <a:lstStyle/>
          <a:p>
            <a:pPr lvl="0" algn="ctr"/>
            <a:endParaRPr lang="ru-RU" i="1" dirty="0" smtClean="0">
              <a:solidFill>
                <a:srgbClr val="C00000"/>
              </a:solidFill>
              <a:latin typeface="Times New Roman" pitchFamily="18" charset="0"/>
              <a:ea typeface="Calibri"/>
              <a:cs typeface="Times New Roman" pitchFamily="18" charset="0"/>
              <a:sym typeface="Calibri"/>
            </a:endParaRPr>
          </a:p>
          <a:p>
            <a:pPr lvl="0" algn="ctr"/>
            <a:endParaRPr lang="ru-RU" i="1" dirty="0" smtClean="0">
              <a:solidFill>
                <a:srgbClr val="C00000"/>
              </a:solidFill>
              <a:latin typeface="Times New Roman" pitchFamily="18" charset="0"/>
              <a:ea typeface="Calibri"/>
              <a:cs typeface="Times New Roman" pitchFamily="18" charset="0"/>
              <a:sym typeface="Calibri"/>
            </a:endParaRPr>
          </a:p>
          <a:p>
            <a:pPr lvl="0" algn="ctr"/>
            <a:r>
              <a:rPr lang="ru-RU" i="1" dirty="0" smtClean="0">
                <a:solidFill>
                  <a:srgbClr val="C00000"/>
                </a:solidFill>
                <a:latin typeface="Times New Roman" pitchFamily="18" charset="0"/>
                <a:ea typeface="Calibri"/>
                <a:cs typeface="Times New Roman" pitchFamily="18" charset="0"/>
                <a:sym typeface="Calibri"/>
              </a:rPr>
              <a:t>Для дошкольников</a:t>
            </a:r>
            <a:endParaRPr lang="ru-RU" i="1" dirty="0">
              <a:solidFill>
                <a:srgbClr val="C00000"/>
              </a:solidFill>
              <a:latin typeface="Times New Roman" pitchFamily="18" charset="0"/>
              <a:ea typeface="Calibri"/>
              <a:cs typeface="Times New Roman" pitchFamily="18" charset="0"/>
              <a:sym typeface="Calibri"/>
            </a:endParaRPr>
          </a:p>
        </p:txBody>
      </p:sp>
      <p:pic>
        <p:nvPicPr>
          <p:cNvPr id="8" name="Google Shape;1033;p1"/>
          <p:cNvPicPr preferRelativeResize="0"/>
          <p:nvPr/>
        </p:nvPicPr>
        <p:blipFill rotWithShape="1">
          <a:blip r:embed="rId3">
            <a:alphaModFix/>
          </a:blip>
          <a:srcRect/>
          <a:stretch/>
        </p:blipFill>
        <p:spPr>
          <a:xfrm>
            <a:off x="6615933" y="1014086"/>
            <a:ext cx="1123401" cy="2197360"/>
          </a:xfrm>
          <a:prstGeom prst="rect">
            <a:avLst/>
          </a:prstGeom>
          <a:noFill/>
          <a:ln>
            <a:noFill/>
          </a:ln>
        </p:spPr>
      </p:pic>
      <p:sp>
        <p:nvSpPr>
          <p:cNvPr id="10" name="Прямоугольник 9"/>
          <p:cNvSpPr/>
          <p:nvPr/>
        </p:nvSpPr>
        <p:spPr>
          <a:xfrm>
            <a:off x="5043054" y="5128599"/>
            <a:ext cx="4100946" cy="1200329"/>
          </a:xfrm>
          <a:prstGeom prst="rect">
            <a:avLst/>
          </a:prstGeom>
        </p:spPr>
        <p:txBody>
          <a:bodyPr wrap="square">
            <a:spAutoFit/>
          </a:bodyPr>
          <a:lstStyle/>
          <a:p>
            <a:pPr lvl="0" algn="ctr"/>
            <a:endParaRPr lang="ru-RU" i="1" dirty="0" smtClean="0">
              <a:solidFill>
                <a:schemeClr val="accent2"/>
              </a:solidFill>
              <a:latin typeface="Times New Roman" pitchFamily="18" charset="0"/>
              <a:ea typeface="Calibri"/>
              <a:cs typeface="Times New Roman" pitchFamily="18" charset="0"/>
              <a:sym typeface="Calibri"/>
            </a:endParaRPr>
          </a:p>
          <a:p>
            <a:pPr lvl="0" algn="ctr"/>
            <a:endParaRPr lang="ru-RU" i="1" dirty="0" smtClean="0">
              <a:solidFill>
                <a:schemeClr val="accent2"/>
              </a:solidFill>
              <a:latin typeface="Times New Roman" pitchFamily="18" charset="0"/>
              <a:ea typeface="Calibri"/>
              <a:cs typeface="Times New Roman" pitchFamily="18" charset="0"/>
              <a:sym typeface="Calibri"/>
            </a:endParaRPr>
          </a:p>
          <a:p>
            <a:pPr lvl="0" algn="ctr"/>
            <a:r>
              <a:rPr lang="ru-RU" i="1" dirty="0" smtClean="0">
                <a:latin typeface="Times New Roman" pitchFamily="18" charset="0"/>
                <a:ea typeface="Calibri"/>
                <a:cs typeface="Times New Roman" pitchFamily="18" charset="0"/>
                <a:sym typeface="Calibri"/>
              </a:rPr>
              <a:t>Разработал воспитатель: </a:t>
            </a:r>
          </a:p>
          <a:p>
            <a:pPr lvl="0" algn="ctr"/>
            <a:r>
              <a:rPr lang="ru-RU" i="1" dirty="0" smtClean="0">
                <a:latin typeface="Times New Roman" pitchFamily="18" charset="0"/>
                <a:ea typeface="Calibri"/>
                <a:cs typeface="Times New Roman" pitchFamily="18" charset="0"/>
                <a:sym typeface="Calibri"/>
              </a:rPr>
              <a:t>Фатхуллина Екатерина Викторовна</a:t>
            </a:r>
            <a:endParaRPr lang="ru-RU" i="1" dirty="0">
              <a:latin typeface="Times New Roman" pitchFamily="18" charset="0"/>
              <a:ea typeface="Calibri"/>
              <a:cs typeface="Times New Roman" pitchFamily="18" charset="0"/>
              <a:sym typeface="Calibri"/>
            </a:endParaRPr>
          </a:p>
        </p:txBody>
      </p:sp>
      <p:sp>
        <p:nvSpPr>
          <p:cNvPr id="11" name="Прямоугольник 10"/>
          <p:cNvSpPr/>
          <p:nvPr/>
        </p:nvSpPr>
        <p:spPr>
          <a:xfrm>
            <a:off x="3408218" y="5934670"/>
            <a:ext cx="2161309" cy="923330"/>
          </a:xfrm>
          <a:prstGeom prst="rect">
            <a:avLst/>
          </a:prstGeom>
        </p:spPr>
        <p:txBody>
          <a:bodyPr wrap="square">
            <a:spAutoFit/>
          </a:bodyPr>
          <a:lstStyle/>
          <a:p>
            <a:pPr lvl="0" algn="ctr"/>
            <a:endParaRPr lang="ru-RU" i="1" dirty="0" smtClean="0">
              <a:solidFill>
                <a:schemeClr val="accent2"/>
              </a:solidFill>
              <a:latin typeface="Times New Roman" pitchFamily="18" charset="0"/>
              <a:ea typeface="Calibri"/>
              <a:cs typeface="Times New Roman" pitchFamily="18" charset="0"/>
              <a:sym typeface="Calibri"/>
            </a:endParaRPr>
          </a:p>
          <a:p>
            <a:pPr lvl="0" algn="ctr"/>
            <a:endParaRPr lang="ru-RU" i="1" dirty="0" smtClean="0">
              <a:solidFill>
                <a:schemeClr val="accent2"/>
              </a:solidFill>
              <a:latin typeface="Times New Roman" pitchFamily="18" charset="0"/>
              <a:ea typeface="Calibri"/>
              <a:cs typeface="Times New Roman" pitchFamily="18" charset="0"/>
              <a:sym typeface="Calibri"/>
            </a:endParaRPr>
          </a:p>
          <a:p>
            <a:pPr lvl="0" algn="ctr"/>
            <a:r>
              <a:rPr lang="ru-RU" dirty="0" smtClean="0">
                <a:latin typeface="Times New Roman" pitchFamily="18" charset="0"/>
                <a:ea typeface="Calibri"/>
                <a:cs typeface="Times New Roman" pitchFamily="18" charset="0"/>
                <a:sym typeface="Calibri"/>
              </a:rPr>
              <a:t>2024г</a:t>
            </a:r>
            <a:endParaRPr lang="ru-RU" dirty="0">
              <a:latin typeface="Times New Roman" pitchFamily="18" charset="0"/>
              <a:ea typeface="Calibri"/>
              <a:cs typeface="Times New Roman" pitchFamily="18" charset="0"/>
              <a:sym typeface="Calibri"/>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solidFill>
                  <a:srgbClr val="002060"/>
                </a:solidFill>
                <a:latin typeface="Comic Sans MS" panose="030F0702030302020204" pitchFamily="66" charset="0"/>
              </a:rPr>
              <a:t>В презентации использованы материалы:</a:t>
            </a:r>
            <a:br>
              <a:rPr lang="ru-RU" sz="2400" b="1" dirty="0">
                <a:solidFill>
                  <a:srgbClr val="002060"/>
                </a:solidFill>
                <a:latin typeface="Comic Sans MS" panose="030F0702030302020204" pitchFamily="66" charset="0"/>
              </a:rPr>
            </a:br>
            <a:endParaRPr lang="ru-RU" sz="2400" dirty="0">
              <a:solidFill>
                <a:srgbClr val="002060"/>
              </a:solidFill>
            </a:endParaRPr>
          </a:p>
        </p:txBody>
      </p:sp>
      <p:sp>
        <p:nvSpPr>
          <p:cNvPr id="3" name="Объект 2"/>
          <p:cNvSpPr>
            <a:spLocks noGrp="1"/>
          </p:cNvSpPr>
          <p:nvPr>
            <p:ph idx="1"/>
          </p:nvPr>
        </p:nvSpPr>
        <p:spPr>
          <a:xfrm>
            <a:off x="457200" y="1600201"/>
            <a:ext cx="8229600" cy="1324744"/>
          </a:xfrm>
        </p:spPr>
        <p:txBody>
          <a:bodyPr/>
          <a:lstStyle/>
          <a:p>
            <a:pPr algn="just"/>
            <a:r>
              <a:rPr lang="ru-RU" sz="2000" b="1" dirty="0" smtClean="0">
                <a:solidFill>
                  <a:srgbClr val="002060"/>
                </a:solidFill>
                <a:latin typeface="Comic Sans MS" panose="030F0702030302020204" pitchFamily="66" charset="0"/>
              </a:rPr>
              <a:t>Методические материалы по проведению «Минутки безопасности «Добрая </a:t>
            </a:r>
            <a:r>
              <a:rPr lang="ru-RU" sz="2000" b="1" dirty="0">
                <a:solidFill>
                  <a:srgbClr val="002060"/>
                </a:solidFill>
                <a:latin typeface="Comic Sans MS" panose="030F0702030302020204" pitchFamily="66" charset="0"/>
              </a:rPr>
              <a:t>дорога детства». – ООО «Стоп-газета»-безопасность на дорогах</a:t>
            </a:r>
          </a:p>
          <a:p>
            <a:endParaRPr lang="ru-RU" dirty="0"/>
          </a:p>
        </p:txBody>
      </p:sp>
      <p:sp>
        <p:nvSpPr>
          <p:cNvPr id="4" name="Заголовок 1"/>
          <p:cNvSpPr txBox="1">
            <a:spLocks/>
          </p:cNvSpPr>
          <p:nvPr/>
        </p:nvSpPr>
        <p:spPr>
          <a:xfrm>
            <a:off x="3779912" y="4710340"/>
            <a:ext cx="4824536" cy="589812"/>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smtClean="0">
                <a:solidFill>
                  <a:srgbClr val="002060"/>
                </a:solidFill>
                <a:latin typeface="Comic Sans MS" panose="030F0702030302020204" pitchFamily="66" charset="0"/>
              </a:rPr>
              <a:t>Успехов в обучении!</a:t>
            </a:r>
            <a:endParaRPr lang="ru-RU" dirty="0">
              <a:solidFill>
                <a:srgbClr val="002060"/>
              </a:solidFill>
              <a:latin typeface="Comic Sans MS" panose="030F0702030302020204" pitchFamily="66" charset="0"/>
            </a:endParaRPr>
          </a:p>
        </p:txBody>
      </p:sp>
    </p:spTree>
    <p:extLst>
      <p:ext uri="{BB962C8B-B14F-4D97-AF65-F5344CB8AC3E}">
        <p14:creationId xmlns="" xmlns:p14="http://schemas.microsoft.com/office/powerpoint/2010/main" val="203043602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7;p2"/>
          <p:cNvSpPr>
            <a:spLocks noGrp="1"/>
          </p:cNvSpPr>
          <p:nvPr>
            <p:ph idx="1"/>
          </p:nvPr>
        </p:nvSpPr>
        <p:spPr>
          <a:xfrm>
            <a:off x="1357745" y="949037"/>
            <a:ext cx="6705599" cy="5479472"/>
          </a:xfrm>
          <a:prstGeom prst="round2DiagRect">
            <a:avLst>
              <a:gd name="adj1" fmla="val 5886"/>
              <a:gd name="adj2" fmla="val 0"/>
            </a:avLst>
          </a:prstGeom>
          <a:solidFill>
            <a:schemeClr val="lt1">
              <a:alpha val="64709"/>
            </a:schemeClr>
          </a:solidFill>
          <a:ln w="381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just">
              <a:buNone/>
            </a:pPr>
            <a:r>
              <a:rPr lang="ru-RU" sz="1800" dirty="0" smtClean="0">
                <a:latin typeface="Times New Roman" pitchFamily="18" charset="0"/>
                <a:cs typeface="Times New Roman" pitchFamily="18" charset="0"/>
              </a:rPr>
              <a:t>            На территории Свердловской области за 7 месяцев 2024 года зарегистрировано </a:t>
            </a:r>
            <a:r>
              <a:rPr lang="ru-RU" sz="1800" dirty="0" smtClean="0">
                <a:solidFill>
                  <a:srgbClr val="FF0000"/>
                </a:solidFill>
                <a:latin typeface="Times New Roman" pitchFamily="18" charset="0"/>
                <a:cs typeface="Times New Roman" pitchFamily="18" charset="0"/>
              </a:rPr>
              <a:t>187</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дорожно</a:t>
            </a:r>
            <a:r>
              <a:rPr lang="ru-RU" sz="1800" dirty="0" smtClean="0">
                <a:latin typeface="Times New Roman" pitchFamily="18" charset="0"/>
                <a:cs typeface="Times New Roman" pitchFamily="18" charset="0"/>
              </a:rPr>
              <a:t> – транспортных происшествий с участием детей, в которых </a:t>
            </a:r>
            <a:r>
              <a:rPr lang="ru-RU" sz="1800" dirty="0" smtClean="0">
                <a:solidFill>
                  <a:srgbClr val="FF0000"/>
                </a:solidFill>
                <a:latin typeface="Times New Roman" pitchFamily="18" charset="0"/>
                <a:cs typeface="Times New Roman" pitchFamily="18" charset="0"/>
              </a:rPr>
              <a:t>204</a:t>
            </a:r>
            <a:r>
              <a:rPr lang="ru-RU" sz="1800" dirty="0" smtClean="0">
                <a:latin typeface="Times New Roman" pitchFamily="18" charset="0"/>
                <a:cs typeface="Times New Roman" pitchFamily="18" charset="0"/>
              </a:rPr>
              <a:t> несовершеннолетних получили </a:t>
            </a:r>
          </a:p>
          <a:p>
            <a:pPr algn="just">
              <a:buNone/>
            </a:pPr>
            <a:r>
              <a:rPr lang="ru-RU" sz="1800" dirty="0" smtClean="0">
                <a:latin typeface="Times New Roman" pitchFamily="18" charset="0"/>
                <a:cs typeface="Times New Roman" pitchFamily="18" charset="0"/>
              </a:rPr>
              <a:t>      травмы различной</a:t>
            </a:r>
          </a:p>
          <a:p>
            <a:pPr algn="just">
              <a:buNone/>
            </a:pPr>
            <a:r>
              <a:rPr lang="ru-RU" sz="1800" dirty="0" smtClean="0">
                <a:latin typeface="Times New Roman" pitchFamily="18" charset="0"/>
                <a:cs typeface="Times New Roman" pitchFamily="18" charset="0"/>
              </a:rPr>
              <a:t>      степени тяжести и</a:t>
            </a:r>
          </a:p>
          <a:p>
            <a:pPr algn="just">
              <a:buNone/>
            </a:pPr>
            <a:r>
              <a:rPr lang="ru-RU" sz="1800" dirty="0" smtClean="0">
                <a:latin typeface="Times New Roman" pitchFamily="18" charset="0"/>
                <a:cs typeface="Times New Roman" pitchFamily="18" charset="0"/>
              </a:rPr>
              <a:t>      </a:t>
            </a:r>
            <a:r>
              <a:rPr lang="ru-RU" sz="1800" dirty="0" smtClean="0">
                <a:solidFill>
                  <a:srgbClr val="FF0000"/>
                </a:solidFill>
                <a:latin typeface="Times New Roman" pitchFamily="18" charset="0"/>
                <a:cs typeface="Times New Roman" pitchFamily="18" charset="0"/>
              </a:rPr>
              <a:t>6</a:t>
            </a:r>
            <a:r>
              <a:rPr lang="ru-RU" sz="1800" dirty="0" smtClean="0">
                <a:latin typeface="Times New Roman" pitchFamily="18" charset="0"/>
                <a:cs typeface="Times New Roman" pitchFamily="18" charset="0"/>
              </a:rPr>
              <a:t> погибли.</a:t>
            </a:r>
          </a:p>
          <a:p>
            <a:pPr algn="just">
              <a:buNone/>
            </a:pPr>
            <a:endParaRPr lang="ru-RU" sz="1800" dirty="0" smtClean="0">
              <a:latin typeface="Times New Roman" pitchFamily="18" charset="0"/>
              <a:cs typeface="Times New Roman" pitchFamily="18" charset="0"/>
            </a:endParaRPr>
          </a:p>
          <a:p>
            <a:pPr algn="just">
              <a:buNone/>
            </a:pPr>
            <a:endParaRPr lang="ru-RU" sz="1800" dirty="0" smtClean="0">
              <a:latin typeface="Times New Roman" pitchFamily="18" charset="0"/>
              <a:cs typeface="Times New Roman" pitchFamily="18" charset="0"/>
            </a:endParaRPr>
          </a:p>
          <a:p>
            <a:pPr algn="just">
              <a:buNone/>
            </a:pPr>
            <a:endParaRPr lang="ru-RU" sz="1800" dirty="0" smtClean="0">
              <a:latin typeface="Times New Roman" pitchFamily="18" charset="0"/>
              <a:cs typeface="Times New Roman" pitchFamily="18" charset="0"/>
            </a:endParaRPr>
          </a:p>
          <a:p>
            <a:pPr algn="just">
              <a:buNone/>
            </a:pPr>
            <a:endParaRPr lang="ru-RU" sz="1800" dirty="0" smtClean="0">
              <a:latin typeface="Times New Roman" pitchFamily="18" charset="0"/>
              <a:cs typeface="Times New Roman" pitchFamily="18" charset="0"/>
            </a:endParaRPr>
          </a:p>
          <a:p>
            <a:pPr algn="just">
              <a:buNone/>
            </a:pPr>
            <a:endParaRPr lang="ru-RU" sz="1800" dirty="0" smtClean="0">
              <a:latin typeface="Times New Roman" pitchFamily="18" charset="0"/>
              <a:cs typeface="Times New Roman" pitchFamily="18" charset="0"/>
            </a:endParaRPr>
          </a:p>
          <a:p>
            <a:pPr algn="just">
              <a:buNone/>
            </a:pP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a:t>
            </a:r>
          </a:p>
          <a:p>
            <a:pPr algn="just">
              <a:buNone/>
            </a:pPr>
            <a:endParaRPr lang="ru-RU" sz="1800" dirty="0" smtClean="0">
              <a:latin typeface="Times New Roman" pitchFamily="18" charset="0"/>
              <a:cs typeface="Times New Roman" pitchFamily="18" charset="0"/>
            </a:endParaRPr>
          </a:p>
          <a:p>
            <a:pPr algn="just">
              <a:buNone/>
            </a:pPr>
            <a:endParaRPr lang="ru-RU" sz="1800" dirty="0">
              <a:latin typeface="Times New Roman" pitchFamily="18" charset="0"/>
              <a:cs typeface="Times New Roman" pitchFamily="18" charset="0"/>
            </a:endParaRPr>
          </a:p>
        </p:txBody>
      </p:sp>
      <p:pic>
        <p:nvPicPr>
          <p:cNvPr id="9" name="Picture 4" descr="https://avatars.mds.yandex.net/i?id=3551c3600e09ae0370dde623f692e0a4d415d5702bc49921-12913927-images-thumbs&amp;n=13"/>
          <p:cNvPicPr>
            <a:picLocks noChangeAspect="1" noChangeArrowheads="1"/>
          </p:cNvPicPr>
          <p:nvPr/>
        </p:nvPicPr>
        <p:blipFill>
          <a:blip r:embed="rId2"/>
          <a:srcRect/>
          <a:stretch>
            <a:fillRect/>
          </a:stretch>
        </p:blipFill>
        <p:spPr bwMode="auto">
          <a:xfrm>
            <a:off x="3879499" y="2437947"/>
            <a:ext cx="3879273" cy="3558119"/>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37;p2"/>
          <p:cNvSpPr txBox="1">
            <a:spLocks/>
          </p:cNvSpPr>
          <p:nvPr/>
        </p:nvSpPr>
        <p:spPr>
          <a:xfrm>
            <a:off x="1357746" y="949039"/>
            <a:ext cx="6580910" cy="5616654"/>
          </a:xfrm>
          <a:prstGeom prst="round2DiagRect">
            <a:avLst>
              <a:gd name="adj1" fmla="val 5886"/>
              <a:gd name="adj2" fmla="val 0"/>
            </a:avLst>
          </a:prstGeom>
          <a:solidFill>
            <a:schemeClr val="lt1">
              <a:alpha val="64709"/>
            </a:schemeClr>
          </a:solidFill>
          <a:ln w="38100" cap="flat" cmpd="sng">
            <a:solidFill>
              <a:srgbClr val="3F3F3F"/>
            </a:solidFill>
            <a:prstDash val="solid"/>
            <a:round/>
            <a:headEnd type="none" w="sm" len="sm"/>
            <a:tailEnd type="none" w="sm" len="sm"/>
          </a:ln>
        </p:spPr>
        <p:txBody>
          <a:bodyPr spcFirstLastPara="1" vert="horz" wrap="square" lIns="91425" tIns="45700" rIns="91425" bIns="45700" rtlCol="0" anchor="ctr" anchorCtr="0">
            <a:noAutofit/>
          </a:bodyPr>
          <a:lstStyle/>
          <a:p>
            <a:pPr marL="342900" lvl="0" indent="-342900" algn="just">
              <a:spcBef>
                <a:spcPct val="20000"/>
              </a:spcBef>
            </a:pPr>
            <a:r>
              <a:rPr lang="ru-RU" dirty="0" smtClean="0">
                <a:latin typeface="Times New Roman" pitchFamily="18" charset="0"/>
                <a:cs typeface="Times New Roman" pitchFamily="18" charset="0"/>
              </a:rPr>
              <a:t>             Ежегодно количество дорожных происшествий с участием несовершеннолетних </a:t>
            </a:r>
            <a:r>
              <a:rPr lang="ru-RU" i="1" dirty="0" smtClean="0">
                <a:latin typeface="Times New Roman" pitchFamily="18" charset="0"/>
                <a:cs typeface="Times New Roman" pitchFamily="18" charset="0"/>
              </a:rPr>
              <a:t>увеличивается</a:t>
            </a:r>
            <a:r>
              <a:rPr lang="ru-RU" dirty="0" smtClean="0">
                <a:latin typeface="Times New Roman" pitchFamily="18" charset="0"/>
                <a:cs typeface="Times New Roman" pitchFamily="18" charset="0"/>
              </a:rPr>
              <a:t> в период с августа по сентябрь, когда дети возвращаются после летнего отдыха в населенные пункты с интенсивным движением транспорта на дорогах.</a:t>
            </a: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r>
              <a:rPr lang="ru-RU" dirty="0" smtClean="0">
                <a:latin typeface="Times New Roman" pitchFamily="18" charset="0"/>
                <a:cs typeface="Times New Roman" pitchFamily="18" charset="0"/>
              </a:rPr>
              <a:t> </a:t>
            </a: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lgn="just">
              <a:spcBef>
                <a:spcPct val="20000"/>
              </a:spcBef>
            </a:pPr>
            <a:endParaRPr lang="ru-RU" dirty="0" smtClean="0">
              <a:latin typeface="Times New Roman" pitchFamily="18" charset="0"/>
              <a:cs typeface="Times New Roman" pitchFamily="18" charset="0"/>
            </a:endParaRPr>
          </a:p>
          <a:p>
            <a:pPr marL="342900" lvl="0" indent="-342900" algn="just">
              <a:spcBef>
                <a:spcPct val="20000"/>
              </a:spcBef>
            </a:pP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24582" name="Picture 6" descr="Picture background"/>
          <p:cNvPicPr>
            <a:picLocks noChangeAspect="1" noChangeArrowheads="1"/>
          </p:cNvPicPr>
          <p:nvPr/>
        </p:nvPicPr>
        <p:blipFill>
          <a:blip r:embed="rId2"/>
          <a:srcRect/>
          <a:stretch>
            <a:fillRect/>
          </a:stretch>
        </p:blipFill>
        <p:spPr bwMode="auto">
          <a:xfrm>
            <a:off x="1804494" y="2818151"/>
            <a:ext cx="5945421" cy="346272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37;p2"/>
          <p:cNvSpPr txBox="1">
            <a:spLocks noGrp="1"/>
          </p:cNvSpPr>
          <p:nvPr>
            <p:ph idx="1"/>
          </p:nvPr>
        </p:nvSpPr>
        <p:spPr>
          <a:xfrm>
            <a:off x="1094282" y="670810"/>
            <a:ext cx="7060368" cy="5759970"/>
          </a:xfrm>
          <a:prstGeom prst="round2DiagRect">
            <a:avLst>
              <a:gd name="adj1" fmla="val 5886"/>
              <a:gd name="adj2" fmla="val 0"/>
            </a:avLst>
          </a:prstGeom>
          <a:solidFill>
            <a:schemeClr val="lt1">
              <a:alpha val="64709"/>
            </a:schemeClr>
          </a:solidFill>
          <a:ln w="38100" cap="flat" cmpd="sng">
            <a:solidFill>
              <a:srgbClr val="3F3F3F"/>
            </a:solidFill>
            <a:prstDash val="solid"/>
            <a:round/>
            <a:headEnd type="none" w="sm" len="sm"/>
            <a:tailEnd type="none" w="sm" len="sm"/>
          </a:ln>
        </p:spPr>
        <p:txBody>
          <a:bodyPr spcFirstLastPara="1" vert="horz" wrap="square" lIns="91425" tIns="45700" rIns="91425" bIns="45700" rtlCol="0" anchor="ctr" anchorCtr="0">
            <a:noAutofit/>
          </a:bodyPr>
          <a:lstStyle/>
          <a:p>
            <a:pPr marL="342900" lvl="0" indent="-342900" algn="just">
              <a:spcBef>
                <a:spcPct val="20000"/>
              </a:spcBef>
              <a:buNone/>
            </a:pPr>
            <a:r>
              <a:rPr lang="ru-RU" sz="1800" dirty="0" smtClean="0">
                <a:latin typeface="Times New Roman" pitchFamily="18" charset="0"/>
                <a:cs typeface="Times New Roman" pitchFamily="18" charset="0"/>
              </a:rPr>
              <a:t>   </a:t>
            </a: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r>
              <a:rPr lang="ru-RU" sz="1800" dirty="0" smtClean="0">
                <a:latin typeface="Times New Roman" pitchFamily="18" charset="0"/>
                <a:cs typeface="Times New Roman" pitchFamily="18" charset="0"/>
              </a:rPr>
              <a:t>           Принимая во внимание тяжесть последствий ДТП с участием детей,  а также в целях:</a:t>
            </a:r>
          </a:p>
          <a:p>
            <a:pPr algn="just">
              <a:buNone/>
            </a:pPr>
            <a:r>
              <a:rPr lang="ru-RU" sz="1800" b="1" i="1" dirty="0" smtClean="0">
                <a:solidFill>
                  <a:srgbClr val="006600"/>
                </a:solidFill>
                <a:latin typeface="Times New Roman" panose="02020603050405020304" pitchFamily="18" charset="0"/>
                <a:ea typeface="Times New Roman" panose="02020603050405020304" pitchFamily="18" charset="0"/>
              </a:rPr>
              <a:t>      формирования знаний педагогов об особенностях обучения детей правилам безопасного поведения на улицах города.</a:t>
            </a: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 name="Picture 2" descr="Picture background"/>
          <p:cNvPicPr>
            <a:picLocks noChangeAspect="1" noChangeArrowheads="1"/>
          </p:cNvPicPr>
          <p:nvPr/>
        </p:nvPicPr>
        <p:blipFill>
          <a:blip r:embed="rId2"/>
          <a:srcRect/>
          <a:stretch>
            <a:fillRect/>
          </a:stretch>
        </p:blipFill>
        <p:spPr bwMode="auto">
          <a:xfrm>
            <a:off x="2256834" y="2578203"/>
            <a:ext cx="4878485" cy="3637902"/>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37;p2"/>
          <p:cNvSpPr txBox="1">
            <a:spLocks noGrp="1"/>
          </p:cNvSpPr>
          <p:nvPr>
            <p:ph idx="1"/>
          </p:nvPr>
        </p:nvSpPr>
        <p:spPr>
          <a:xfrm>
            <a:off x="1094282" y="670810"/>
            <a:ext cx="7060368" cy="5759970"/>
          </a:xfrm>
          <a:prstGeom prst="round2DiagRect">
            <a:avLst>
              <a:gd name="adj1" fmla="val 5886"/>
              <a:gd name="adj2" fmla="val 0"/>
            </a:avLst>
          </a:prstGeom>
          <a:solidFill>
            <a:schemeClr val="lt1">
              <a:alpha val="64709"/>
            </a:schemeClr>
          </a:solidFill>
          <a:ln w="38100" cap="flat" cmpd="sng">
            <a:solidFill>
              <a:srgbClr val="3F3F3F"/>
            </a:solidFill>
            <a:prstDash val="solid"/>
            <a:round/>
            <a:headEnd type="none" w="sm" len="sm"/>
            <a:tailEnd type="none" w="sm" len="sm"/>
          </a:ln>
        </p:spPr>
        <p:txBody>
          <a:bodyPr spcFirstLastPara="1" vert="horz" wrap="square" lIns="91425" tIns="45700" rIns="91425" bIns="45700" rtlCol="0" anchor="ctr" anchorCtr="0">
            <a:noAutofit/>
          </a:bodyPr>
          <a:lstStyle/>
          <a:p>
            <a:pPr marL="342900" lvl="0" indent="-342900" algn="just">
              <a:spcBef>
                <a:spcPct val="20000"/>
              </a:spcBef>
              <a:buNone/>
            </a:pPr>
            <a:r>
              <a:rPr lang="ru-RU" sz="1800" dirty="0" smtClean="0">
                <a:latin typeface="Times New Roman" pitchFamily="18" charset="0"/>
                <a:cs typeface="Times New Roman" pitchFamily="18" charset="0"/>
              </a:rPr>
              <a:t>   </a:t>
            </a: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r>
              <a:rPr lang="ru-RU" sz="1800" dirty="0" smtClean="0">
                <a:latin typeface="Times New Roman" pitchFamily="18" charset="0"/>
                <a:cs typeface="Times New Roman" pitchFamily="18" charset="0"/>
              </a:rPr>
              <a:t>            Одной из эффективных форм предупреждения происшествий с участием детей на дорогах является организация проведения в образовательных организациях ежедневных «минуток безопасности» дорожного движения.</a:t>
            </a:r>
          </a:p>
          <a:p>
            <a:pPr marL="342900" lvl="0" indent="-342900" algn="just">
              <a:spcBef>
                <a:spcPct val="20000"/>
              </a:spcBef>
              <a:buNone/>
            </a:pPr>
            <a:endParaRPr lang="ru-RU" sz="1800" dirty="0" smtClean="0">
              <a:latin typeface="Times New Roman" pitchFamily="18" charset="0"/>
              <a:cs typeface="Times New Roman"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latin typeface="Times New Roman" panose="02020603050405020304" pitchFamily="18" charset="0"/>
            </a:endParaRPr>
          </a:p>
          <a:p>
            <a:pPr algn="just">
              <a:buNone/>
            </a:pPr>
            <a:endParaRPr lang="ru-RU" sz="1800" b="1" i="1" dirty="0" smtClean="0">
              <a:solidFill>
                <a:srgbClr val="006600"/>
              </a:solidFill>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buNone/>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endPar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lvl="0" indent="-342900" algn="just">
              <a:spcBef>
                <a:spcPct val="20000"/>
              </a:spcBef>
            </a:pPr>
            <a:endParaRPr lang="ru-RU" sz="1800" dirty="0" smtClean="0">
              <a:latin typeface="Times New Roman" pitchFamily="18" charset="0"/>
              <a:cs typeface="Times New Roman" pitchFamily="18" charset="0"/>
            </a:endParaRPr>
          </a:p>
          <a:p>
            <a:pPr marL="342900" lvl="0" indent="-342900" algn="just">
              <a:spcBef>
                <a:spcPct val="20000"/>
              </a:spcBef>
            </a:pPr>
            <a:r>
              <a:rPr kumimoji="0" lang="ru-RU" sz="1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Одной из</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2488366" y="2491656"/>
            <a:ext cx="4416428" cy="3332023"/>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2"/>
          <p:cNvSpPr txBox="1"/>
          <p:nvPr/>
        </p:nvSpPr>
        <p:spPr>
          <a:xfrm>
            <a:off x="539552" y="404664"/>
            <a:ext cx="73449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600" b="1" i="1" dirty="0">
                <a:solidFill>
                  <a:srgbClr val="C00000"/>
                </a:solidFill>
                <a:latin typeface="Bookman Old Style"/>
                <a:ea typeface="Bookman Old Style"/>
                <a:cs typeface="Bookman Old Style"/>
                <a:sym typeface="Bookman Old Style"/>
              </a:rPr>
              <a:t>«Минутка безопасности» -</a:t>
            </a:r>
            <a:endParaRPr sz="3600" b="1" i="1" dirty="0">
              <a:solidFill>
                <a:srgbClr val="C00000"/>
              </a:solidFill>
              <a:latin typeface="Bookman Old Style"/>
              <a:ea typeface="Bookman Old Style"/>
              <a:cs typeface="Bookman Old Style"/>
              <a:sym typeface="Bookman Old Style"/>
            </a:endParaRPr>
          </a:p>
        </p:txBody>
      </p:sp>
      <p:sp>
        <p:nvSpPr>
          <p:cNvPr id="1037" name="Google Shape;1037;p2"/>
          <p:cNvSpPr/>
          <p:nvPr/>
        </p:nvSpPr>
        <p:spPr>
          <a:xfrm>
            <a:off x="611560" y="1050995"/>
            <a:ext cx="8136900" cy="5546400"/>
          </a:xfrm>
          <a:prstGeom prst="round2DiagRect">
            <a:avLst>
              <a:gd name="adj1" fmla="val 5886"/>
              <a:gd name="adj2" fmla="val 0"/>
            </a:avLst>
          </a:prstGeom>
          <a:solidFill>
            <a:schemeClr val="lt1">
              <a:alpha val="64709"/>
            </a:schemeClr>
          </a:solidFill>
          <a:ln w="381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800" dirty="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sz="1800" dirty="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lang="ru-RU" sz="1800" dirty="0" smtClean="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lang="ru-RU" dirty="0" smtClean="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lang="ru-RU" sz="1800" dirty="0" smtClean="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smtClean="0">
                <a:solidFill>
                  <a:srgbClr val="262626"/>
                </a:solidFill>
                <a:latin typeface="Times New Roman" pitchFamily="18" charset="0"/>
                <a:ea typeface="Calibri"/>
                <a:cs typeface="Times New Roman" pitchFamily="18" charset="0"/>
                <a:sym typeface="Calibri"/>
              </a:rPr>
              <a:t>это краткая беседа </a:t>
            </a:r>
            <a:r>
              <a:rPr lang="ru-RU" sz="1800" dirty="0">
                <a:solidFill>
                  <a:srgbClr val="262626"/>
                </a:solidFill>
                <a:latin typeface="Times New Roman" pitchFamily="18" charset="0"/>
                <a:ea typeface="Calibri"/>
                <a:cs typeface="Times New Roman" pitchFamily="18" charset="0"/>
                <a:sym typeface="Calibri"/>
              </a:rPr>
              <a:t>о дорожной безопасности в </a:t>
            </a:r>
            <a:r>
              <a:rPr lang="ru-RU" sz="1800" dirty="0" smtClean="0">
                <a:solidFill>
                  <a:srgbClr val="262626"/>
                </a:solidFill>
                <a:latin typeface="Times New Roman" pitchFamily="18" charset="0"/>
                <a:ea typeface="Calibri"/>
                <a:cs typeface="Times New Roman" pitchFamily="18" charset="0"/>
                <a:sym typeface="Calibri"/>
              </a:rPr>
              <a:t>конце дня</a:t>
            </a:r>
            <a:r>
              <a:rPr lang="ru-RU" sz="1800" dirty="0">
                <a:solidFill>
                  <a:srgbClr val="262626"/>
                </a:solidFill>
                <a:latin typeface="Times New Roman" pitchFamily="18" charset="0"/>
                <a:ea typeface="Calibri"/>
                <a:cs typeface="Times New Roman" pitchFamily="18" charset="0"/>
                <a:sym typeface="Calibri"/>
              </a:rPr>
              <a:t>, </a:t>
            </a:r>
            <a:r>
              <a:rPr lang="ru-RU" sz="1800" dirty="0" smtClean="0">
                <a:solidFill>
                  <a:srgbClr val="262626"/>
                </a:solidFill>
                <a:latin typeface="Times New Roman" pitchFamily="18" charset="0"/>
                <a:ea typeface="Calibri"/>
                <a:cs typeface="Times New Roman" pitchFamily="18" charset="0"/>
                <a:sym typeface="Calibri"/>
              </a:rPr>
              <a:t>экспресс - </a:t>
            </a:r>
            <a:r>
              <a:rPr lang="ru-RU" sz="1800" dirty="0">
                <a:solidFill>
                  <a:srgbClr val="262626"/>
                </a:solidFill>
                <a:latin typeface="Times New Roman" pitchFamily="18" charset="0"/>
                <a:ea typeface="Calibri"/>
                <a:cs typeface="Times New Roman" pitchFamily="18" charset="0"/>
                <a:sym typeface="Calibri"/>
              </a:rPr>
              <a:t>напоминание детям о необходимости переключить внимание </a:t>
            </a:r>
            <a:r>
              <a:rPr lang="ru-RU" sz="1800" dirty="0" smtClean="0">
                <a:solidFill>
                  <a:srgbClr val="262626"/>
                </a:solidFill>
                <a:latin typeface="Times New Roman" pitchFamily="18" charset="0"/>
                <a:ea typeface="Calibri"/>
                <a:cs typeface="Times New Roman" pitchFamily="18" charset="0"/>
                <a:sym typeface="Calibri"/>
              </a:rPr>
              <a:t>на обеспечение  собственной безопасности </a:t>
            </a:r>
            <a:r>
              <a:rPr lang="ru-RU" sz="1800" dirty="0" smtClean="0">
                <a:solidFill>
                  <a:srgbClr val="262626"/>
                </a:solidFill>
                <a:latin typeface="Times New Roman" pitchFamily="18" charset="0"/>
                <a:ea typeface="Calibri"/>
                <a:cs typeface="Times New Roman" pitchFamily="18" charset="0"/>
                <a:sym typeface="Calibri"/>
              </a:rPr>
              <a:t>на дороге </a:t>
            </a:r>
            <a:r>
              <a:rPr lang="ru-RU" sz="1800" dirty="0">
                <a:solidFill>
                  <a:srgbClr val="262626"/>
                </a:solidFill>
                <a:latin typeface="Times New Roman" pitchFamily="18" charset="0"/>
                <a:ea typeface="Calibri"/>
                <a:cs typeface="Times New Roman" pitchFamily="18" charset="0"/>
                <a:sym typeface="Calibri"/>
              </a:rPr>
              <a:t>в то время, когда ребенок возвращается из образовательной организации домой.</a:t>
            </a:r>
            <a:endParaRPr dirty="0">
              <a:latin typeface="Times New Roman" pitchFamily="18" charset="0"/>
              <a:cs typeface="Times New Roman" pitchFamily="18" charset="0"/>
            </a:endParaRPr>
          </a:p>
          <a:p>
            <a:pPr marL="0" marR="0" lvl="0" indent="0" algn="just" rtl="0">
              <a:spcBef>
                <a:spcPts val="0"/>
              </a:spcBef>
              <a:spcAft>
                <a:spcPts val="0"/>
              </a:spcAft>
              <a:buNone/>
            </a:pPr>
            <a:r>
              <a:rPr lang="ru-RU" sz="1800" dirty="0" smtClean="0">
                <a:latin typeface="Times New Roman" pitchFamily="18" charset="0"/>
                <a:ea typeface="Calibri"/>
                <a:cs typeface="Times New Roman" pitchFamily="18" charset="0"/>
                <a:sym typeface="Calibri"/>
              </a:rPr>
              <a:t>«Минутка безопасности</a:t>
            </a:r>
            <a:r>
              <a:rPr lang="ru-RU" dirty="0" smtClean="0">
                <a:latin typeface="Times New Roman" pitchFamily="18" charset="0"/>
                <a:ea typeface="Calibri"/>
                <a:cs typeface="Times New Roman" pitchFamily="18" charset="0"/>
                <a:sym typeface="Calibri"/>
              </a:rPr>
              <a:t>»  призвана показать ребенку, что на дороге не все так просто и очевидно, как ему кажется в силу его возраста. Короткая информация настраивает ребенка на внимательное наблюдение за дорогой.</a:t>
            </a:r>
          </a:p>
          <a:p>
            <a:pPr marL="0" marR="0" lvl="0" indent="0" algn="just" rtl="0">
              <a:spcBef>
                <a:spcPts val="0"/>
              </a:spcBef>
              <a:spcAft>
                <a:spcPts val="0"/>
              </a:spcAft>
              <a:buNone/>
            </a:pPr>
            <a:r>
              <a:rPr lang="ru-RU" sz="1800" b="1" dirty="0" smtClean="0">
                <a:solidFill>
                  <a:srgbClr val="C00000"/>
                </a:solidFill>
                <a:latin typeface="Times New Roman" pitchFamily="18" charset="0"/>
                <a:ea typeface="Calibri"/>
                <a:cs typeface="Times New Roman" pitchFamily="18" charset="0"/>
                <a:sym typeface="Calibri"/>
              </a:rPr>
              <a:t>Важно</a:t>
            </a:r>
            <a:r>
              <a:rPr lang="ru-RU" sz="1800" b="1" dirty="0">
                <a:solidFill>
                  <a:srgbClr val="C00000"/>
                </a:solidFill>
                <a:latin typeface="Times New Roman" pitchFamily="18" charset="0"/>
                <a:ea typeface="Calibri"/>
                <a:cs typeface="Times New Roman" pitchFamily="18" charset="0"/>
                <a:sym typeface="Calibri"/>
              </a:rPr>
              <a:t>!</a:t>
            </a:r>
            <a:endParaRPr dirty="0">
              <a:latin typeface="Times New Roman" pitchFamily="18" charset="0"/>
              <a:cs typeface="Times New Roman" pitchFamily="18" charset="0"/>
            </a:endParaRPr>
          </a:p>
          <a:p>
            <a:pPr marL="0" marR="0" lvl="0" indent="0" algn="just" rtl="0">
              <a:spcBef>
                <a:spcPts val="0"/>
              </a:spcBef>
              <a:spcAft>
                <a:spcPts val="0"/>
              </a:spcAft>
              <a:buNone/>
            </a:pPr>
            <a:r>
              <a:rPr lang="ru-RU" sz="1800" b="1" dirty="0">
                <a:solidFill>
                  <a:srgbClr val="C00000"/>
                </a:solidFill>
                <a:latin typeface="Times New Roman" pitchFamily="18" charset="0"/>
                <a:ea typeface="Calibri"/>
                <a:cs typeface="Times New Roman" pitchFamily="18" charset="0"/>
                <a:sym typeface="Calibri"/>
              </a:rPr>
              <a:t>Главное условие успешного воздействия «Минуток безопасности» – их регулярность и ежедневность. </a:t>
            </a:r>
            <a:endParaRPr dirty="0">
              <a:latin typeface="Times New Roman" pitchFamily="18" charset="0"/>
              <a:cs typeface="Times New Roman" pitchFamily="18" charset="0"/>
            </a:endParaRPr>
          </a:p>
          <a:p>
            <a:pPr marL="0" marR="0" lvl="0" indent="0" algn="just" rtl="0">
              <a:spcBef>
                <a:spcPts val="0"/>
              </a:spcBef>
              <a:spcAft>
                <a:spcPts val="0"/>
              </a:spcAft>
              <a:buNone/>
            </a:pPr>
            <a:r>
              <a:rPr lang="ru-RU" sz="1800" b="1" dirty="0">
                <a:solidFill>
                  <a:srgbClr val="C00000"/>
                </a:solidFill>
                <a:latin typeface="Times New Roman" pitchFamily="18" charset="0"/>
                <a:ea typeface="Calibri"/>
                <a:cs typeface="Times New Roman" pitchFamily="18" charset="0"/>
                <a:sym typeface="Calibri"/>
              </a:rPr>
              <a:t>Главное правило «минутки»  - ее краткость. </a:t>
            </a:r>
            <a:r>
              <a:rPr lang="ru-RU" sz="1800" dirty="0">
                <a:solidFill>
                  <a:schemeClr val="dk1"/>
                </a:solidFill>
                <a:latin typeface="Times New Roman" pitchFamily="18" charset="0"/>
                <a:ea typeface="Calibri"/>
                <a:cs typeface="Times New Roman" pitchFamily="18" charset="0"/>
                <a:sym typeface="Calibri"/>
              </a:rPr>
              <a:t>Вопрос должен предельно четко описывать КОНКРЕТНУЮ дорожную </a:t>
            </a:r>
            <a:endParaRPr lang="ru-RU" sz="1800" dirty="0" smtClean="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smtClean="0">
                <a:solidFill>
                  <a:schemeClr val="dk1"/>
                </a:solidFill>
                <a:latin typeface="Times New Roman" pitchFamily="18" charset="0"/>
                <a:ea typeface="Calibri"/>
                <a:cs typeface="Times New Roman" pitchFamily="18" charset="0"/>
                <a:sym typeface="Calibri"/>
              </a:rPr>
              <a:t>ситуацию</a:t>
            </a:r>
            <a:r>
              <a:rPr lang="ru-RU" sz="1800" dirty="0">
                <a:solidFill>
                  <a:schemeClr val="dk1"/>
                </a:solidFill>
                <a:latin typeface="Times New Roman" pitchFamily="18" charset="0"/>
                <a:ea typeface="Calibri"/>
                <a:cs typeface="Times New Roman" pitchFamily="18" charset="0"/>
                <a:sym typeface="Calibri"/>
              </a:rPr>
              <a:t>, а </a:t>
            </a:r>
            <a:r>
              <a:rPr lang="ru-RU" sz="1800" dirty="0" smtClean="0">
                <a:solidFill>
                  <a:schemeClr val="dk1"/>
                </a:solidFill>
                <a:latin typeface="Times New Roman" pitchFamily="18" charset="0"/>
                <a:ea typeface="Calibri"/>
                <a:cs typeface="Times New Roman" pitchFamily="18" charset="0"/>
                <a:sym typeface="Calibri"/>
              </a:rPr>
              <a:t>ответ </a:t>
            </a:r>
            <a:r>
              <a:rPr lang="ru-RU" sz="1800" dirty="0">
                <a:solidFill>
                  <a:schemeClr val="dk1"/>
                </a:solidFill>
                <a:latin typeface="Times New Roman" pitchFamily="18" charset="0"/>
                <a:ea typeface="Calibri"/>
                <a:cs typeface="Times New Roman" pitchFamily="18" charset="0"/>
                <a:sym typeface="Calibri"/>
              </a:rPr>
              <a:t>– давать однозначную </a:t>
            </a:r>
            <a:endParaRPr lang="ru-RU" sz="1800" dirty="0" smtClean="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smtClean="0">
                <a:solidFill>
                  <a:schemeClr val="dk1"/>
                </a:solidFill>
                <a:latin typeface="Times New Roman" pitchFamily="18" charset="0"/>
                <a:ea typeface="Calibri"/>
                <a:cs typeface="Times New Roman" pitchFamily="18" charset="0"/>
                <a:sym typeface="Calibri"/>
              </a:rPr>
              <a:t>рекомендацию</a:t>
            </a:r>
            <a:r>
              <a:rPr lang="ru-RU" sz="1800" dirty="0">
                <a:solidFill>
                  <a:schemeClr val="dk1"/>
                </a:solidFill>
                <a:latin typeface="Times New Roman" pitchFamily="18" charset="0"/>
                <a:ea typeface="Calibri"/>
                <a:cs typeface="Times New Roman" pitchFamily="18" charset="0"/>
                <a:sym typeface="Calibri"/>
              </a:rPr>
              <a:t>, как </a:t>
            </a:r>
            <a:r>
              <a:rPr lang="ru-RU" sz="1800" dirty="0" smtClean="0">
                <a:solidFill>
                  <a:schemeClr val="dk1"/>
                </a:solidFill>
                <a:latin typeface="Times New Roman" pitchFamily="18" charset="0"/>
                <a:ea typeface="Calibri"/>
                <a:cs typeface="Times New Roman" pitchFamily="18" charset="0"/>
                <a:sym typeface="Calibri"/>
              </a:rPr>
              <a:t> действовать </a:t>
            </a:r>
            <a:r>
              <a:rPr lang="ru-RU" sz="1800" dirty="0">
                <a:solidFill>
                  <a:schemeClr val="dk1"/>
                </a:solidFill>
                <a:latin typeface="Times New Roman" pitchFamily="18" charset="0"/>
                <a:ea typeface="Calibri"/>
                <a:cs typeface="Times New Roman" pitchFamily="18" charset="0"/>
                <a:sym typeface="Calibri"/>
              </a:rPr>
              <a:t>в данном случае.</a:t>
            </a:r>
            <a:endParaRPr dirty="0">
              <a:latin typeface="Times New Roman" pitchFamily="18" charset="0"/>
              <a:cs typeface="Times New Roman" pitchFamily="18" charset="0"/>
            </a:endParaRPr>
          </a:p>
          <a:p>
            <a:pPr marL="0" marR="0" lvl="0" indent="0" algn="just" rtl="0">
              <a:spcBef>
                <a:spcPts val="0"/>
              </a:spcBef>
              <a:spcAft>
                <a:spcPts val="0"/>
              </a:spcAft>
              <a:buNone/>
            </a:pPr>
            <a:r>
              <a:rPr lang="ru-RU" sz="1800" b="1" dirty="0">
                <a:solidFill>
                  <a:srgbClr val="C00000"/>
                </a:solidFill>
                <a:latin typeface="Times New Roman" pitchFamily="18" charset="0"/>
                <a:ea typeface="Calibri"/>
                <a:cs typeface="Times New Roman" pitchFamily="18" charset="0"/>
                <a:sym typeface="Calibri"/>
              </a:rPr>
              <a:t>Например:</a:t>
            </a:r>
            <a:endParaRPr dirty="0">
              <a:latin typeface="Times New Roman" pitchFamily="18" charset="0"/>
              <a:cs typeface="Times New Roman" pitchFamily="18" charset="0"/>
            </a:endParaRPr>
          </a:p>
          <a:p>
            <a:pPr marL="0" marR="0" lvl="0" indent="0" algn="just" rtl="0">
              <a:spcBef>
                <a:spcPts val="0"/>
              </a:spcBef>
              <a:spcAft>
                <a:spcPts val="0"/>
              </a:spcAft>
              <a:buNone/>
            </a:pPr>
            <a:r>
              <a:rPr lang="ru-RU" sz="1800" b="1" dirty="0">
                <a:solidFill>
                  <a:schemeClr val="dk1"/>
                </a:solidFill>
                <a:latin typeface="Times New Roman" pitchFamily="18" charset="0"/>
                <a:ea typeface="Calibri"/>
                <a:cs typeface="Times New Roman" pitchFamily="18" charset="0"/>
                <a:sym typeface="Calibri"/>
              </a:rPr>
              <a:t>Почему опасно играть рядом с дорогой?</a:t>
            </a:r>
            <a:endParaRPr sz="1800" dirty="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smtClean="0">
                <a:solidFill>
                  <a:schemeClr val="dk1"/>
                </a:solidFill>
                <a:latin typeface="Times New Roman" pitchFamily="18" charset="0"/>
                <a:ea typeface="Calibri"/>
                <a:cs typeface="Times New Roman" pitchFamily="18" charset="0"/>
                <a:sym typeface="Calibri"/>
              </a:rPr>
              <a:t>- </a:t>
            </a:r>
            <a:r>
              <a:rPr lang="ru-RU" sz="1800" dirty="0">
                <a:solidFill>
                  <a:schemeClr val="dk1"/>
                </a:solidFill>
                <a:latin typeface="Times New Roman" pitchFamily="18" charset="0"/>
                <a:ea typeface="Calibri"/>
                <a:cs typeface="Times New Roman" pitchFamily="18" charset="0"/>
                <a:sym typeface="Calibri"/>
              </a:rPr>
              <a:t>Во время игры можно забыть об опасности, </a:t>
            </a:r>
            <a:endParaRPr sz="1800" dirty="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a:solidFill>
                  <a:schemeClr val="dk1"/>
                </a:solidFill>
                <a:latin typeface="Times New Roman" pitchFamily="18" charset="0"/>
                <a:ea typeface="Calibri"/>
                <a:cs typeface="Times New Roman" pitchFamily="18" charset="0"/>
                <a:sym typeface="Calibri"/>
              </a:rPr>
              <a:t>выбежать на дорогу и попасть под колеса </a:t>
            </a:r>
            <a:endParaRPr sz="1800" dirty="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r>
              <a:rPr lang="ru-RU" sz="1800" dirty="0">
                <a:solidFill>
                  <a:schemeClr val="dk1"/>
                </a:solidFill>
                <a:latin typeface="Times New Roman" pitchFamily="18" charset="0"/>
                <a:ea typeface="Calibri"/>
                <a:cs typeface="Times New Roman" pitchFamily="18" charset="0"/>
                <a:sym typeface="Calibri"/>
              </a:rPr>
              <a:t>автомобиля.</a:t>
            </a:r>
            <a:endParaRPr dirty="0">
              <a:latin typeface="Times New Roman" pitchFamily="18" charset="0"/>
              <a:cs typeface="Times New Roman" pitchFamily="18" charset="0"/>
            </a:endParaRPr>
          </a:p>
          <a:p>
            <a:pPr marL="0" marR="0" lvl="0" indent="0" algn="just" rtl="0">
              <a:spcBef>
                <a:spcPts val="0"/>
              </a:spcBef>
              <a:spcAft>
                <a:spcPts val="0"/>
              </a:spcAft>
              <a:buNone/>
            </a:pPr>
            <a:endParaRPr sz="2000" dirty="0">
              <a:solidFill>
                <a:srgbClr val="C00000"/>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sz="1800" b="1" dirty="0">
              <a:solidFill>
                <a:schemeClr val="dk1"/>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sz="2400" b="1" dirty="0">
              <a:solidFill>
                <a:srgbClr val="C00000"/>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sz="2400" dirty="0">
              <a:solidFill>
                <a:srgbClr val="262626"/>
              </a:solidFill>
              <a:latin typeface="Times New Roman" pitchFamily="18" charset="0"/>
              <a:ea typeface="Calibri"/>
              <a:cs typeface="Times New Roman" pitchFamily="18" charset="0"/>
              <a:sym typeface="Calibri"/>
            </a:endParaRPr>
          </a:p>
          <a:p>
            <a:pPr marL="0" marR="0" lvl="0" indent="0" algn="just" rtl="0">
              <a:spcBef>
                <a:spcPts val="0"/>
              </a:spcBef>
              <a:spcAft>
                <a:spcPts val="0"/>
              </a:spcAft>
              <a:buNone/>
            </a:pPr>
            <a:endParaRPr sz="2400" dirty="0">
              <a:solidFill>
                <a:srgbClr val="262626"/>
              </a:solidFill>
              <a:latin typeface="Times New Roman" pitchFamily="18" charset="0"/>
              <a:ea typeface="Calibri"/>
              <a:cs typeface="Times New Roman" pitchFamily="18" charset="0"/>
              <a:sym typeface="Calibri"/>
            </a:endParaRPr>
          </a:p>
        </p:txBody>
      </p:sp>
      <p:pic>
        <p:nvPicPr>
          <p:cNvPr id="1038" name="Google Shape;1038;p2"/>
          <p:cNvPicPr preferRelativeResize="0"/>
          <p:nvPr/>
        </p:nvPicPr>
        <p:blipFill rotWithShape="1">
          <a:blip r:embed="rId2">
            <a:alphaModFix/>
          </a:blip>
          <a:srcRect/>
          <a:stretch/>
        </p:blipFill>
        <p:spPr>
          <a:xfrm>
            <a:off x="5800445" y="4211782"/>
            <a:ext cx="2781775" cy="2350613"/>
          </a:xfrm>
          <a:prstGeom prst="rect">
            <a:avLst/>
          </a:prstGeom>
          <a:noFill/>
          <a:ln w="28575" cap="flat" cmpd="sng">
            <a:solidFill>
              <a:srgbClr val="00B0F0"/>
            </a:solidFill>
            <a:prstDash val="solid"/>
            <a:round/>
            <a:headEnd type="none" w="sm" len="sm"/>
            <a:tailEnd type="none" w="sm" len="sm"/>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Requires="p14">
      <p:transition spd="slow" p14:dur="1200">
        <p14:prism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1484784"/>
            <a:ext cx="7272809" cy="4247317"/>
          </a:xfrm>
          <a:prstGeom prst="rect">
            <a:avLst/>
          </a:prstGeom>
          <a:noFill/>
        </p:spPr>
        <p:txBody>
          <a:bodyPr wrap="square" rtlCol="0">
            <a:spAutoFit/>
          </a:bodyPr>
          <a:lstStyle/>
          <a:p>
            <a:pPr algn="just"/>
            <a:r>
              <a:rPr lang="ru-RU" dirty="0" smtClean="0"/>
              <a:t>	Планируя тематику «Минуток безопасности», лучше всего исходить из актуальности темы в данный конкретный период в зависимости от складывающейся дорожной обстановки, времени года, погодных условий и т.п., а также анализа детского дорожно-транспортного травматизма.</a:t>
            </a:r>
          </a:p>
          <a:p>
            <a:pPr algn="just"/>
            <a:r>
              <a:rPr lang="ru-RU" b="1" dirty="0" smtClean="0">
                <a:solidFill>
                  <a:srgbClr val="C00000"/>
                </a:solidFill>
              </a:rPr>
              <a:t>                  Например, </a:t>
            </a:r>
            <a:r>
              <a:rPr lang="ru-RU" dirty="0" smtClean="0"/>
              <a:t>осенью и зимой актуальны темы ношения световозвращателей, поведение в темное время суток, особенности восприятия дороги при искусственном освещении, безопасности на скользкой дороге и т.п., весной и летом целесообразно задавать вопросы, касающиеся использования велосипедов, самокатов, </a:t>
            </a:r>
            <a:r>
              <a:rPr lang="ru-RU" dirty="0" err="1" smtClean="0"/>
              <a:t>гироскутеров</a:t>
            </a:r>
            <a:r>
              <a:rPr lang="ru-RU" dirty="0" smtClean="0"/>
              <a:t> и т.д.. </a:t>
            </a:r>
          </a:p>
          <a:p>
            <a:pPr algn="just"/>
            <a:r>
              <a:rPr lang="ru-RU" dirty="0" smtClean="0"/>
              <a:t>                  Вопросы, которые задаются малышам, должны соответствовать их возрасту. Для дошкольников вопросы должны быть максимально простыми и конкретными и связанными с теми ситуациями, которые могут встретиться на пути из детского сада домой.</a:t>
            </a:r>
            <a:endParaRPr lang="ru-RU" dirty="0"/>
          </a:p>
        </p:txBody>
      </p:sp>
      <p:sp>
        <p:nvSpPr>
          <p:cNvPr id="4" name="TextBox 3"/>
          <p:cNvSpPr txBox="1"/>
          <p:nvPr/>
        </p:nvSpPr>
        <p:spPr>
          <a:xfrm>
            <a:off x="539552" y="404664"/>
            <a:ext cx="7344816" cy="646331"/>
          </a:xfrm>
          <a:prstGeom prst="rect">
            <a:avLst/>
          </a:prstGeom>
          <a:noFill/>
          <a:ln>
            <a:noFill/>
          </a:ln>
        </p:spPr>
        <p:txBody>
          <a:bodyPr wrap="square" rtlCol="0">
            <a:spAutoFit/>
          </a:bodyPr>
          <a:lstStyle/>
          <a:p>
            <a:r>
              <a:rPr lang="ru-RU" sz="3600" b="1" i="1" dirty="0" smtClean="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rPr>
              <a:t>«Минутка безопасности» </a:t>
            </a:r>
            <a:endParaRPr lang="ru-RU" sz="3600" b="1" i="1" dirty="0">
              <a:ln w="18000">
                <a:solidFill>
                  <a:srgbClr val="C00000"/>
                </a:solidFill>
                <a:prstDash val="solid"/>
                <a:miter lim="800000"/>
              </a:ln>
              <a:solidFill>
                <a:srgbClr val="C00000"/>
              </a:solidFill>
              <a:effectLst>
                <a:outerShdw blurRad="25500" dist="23000" dir="7020000" algn="tl">
                  <a:srgbClr val="000000">
                    <a:alpha val="50000"/>
                  </a:srgbClr>
                </a:outerShdw>
              </a:effectLst>
              <a:latin typeface="Bookman Old Style" pitchFamily="18" charset="0"/>
              <a:ea typeface="Verdana" pitchFamily="34" charset="0"/>
              <a:cs typeface="Verdana" pitchFamily="34" charset="0"/>
            </a:endParaRPr>
          </a:p>
        </p:txBody>
      </p:sp>
    </p:spTree>
    <p:extLst>
      <p:ext uri="{BB962C8B-B14F-4D97-AF65-F5344CB8AC3E}">
        <p14:creationId xmlns="" xmlns:p14="http://schemas.microsoft.com/office/powerpoint/2010/main" val="812188044"/>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611560" y="1268761"/>
            <a:ext cx="8075240" cy="237626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just"/>
            <a:r>
              <a:rPr lang="ru-RU" sz="1600" dirty="0" smtClean="0"/>
              <a:t>В детском саду очередной вопрос «Минутки безопасности» каждый родитель задает своему ребенку сам, перед выходом из детского сада на улицу или сразу после выхода из помещения детского сада.</a:t>
            </a:r>
          </a:p>
          <a:p>
            <a:pPr algn="just"/>
            <a:r>
              <a:rPr lang="ru-RU" sz="1600" dirty="0" smtClean="0"/>
              <a:t>Для этого требуется предварительная работа с родителями. Воспитатель в личных беседах или на родительском собрании должен рассказать родителям, что такое «Минутки безопасности» и зачем они нужны. А «вопрос дня» и правильный ответ на него можно вывешивать на информационном стенде для родителей.</a:t>
            </a:r>
            <a:endParaRPr lang="ru-RU" sz="1600"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834880" y="3789040"/>
            <a:ext cx="3851920" cy="2888940"/>
          </a:xfrm>
          <a:prstGeom prst="rect">
            <a:avLst/>
          </a:prstGeom>
          <a:ln w="28575">
            <a:solidFill>
              <a:srgbClr val="00B0F0"/>
            </a:solidFill>
          </a:ln>
        </p:spPr>
      </p:pic>
      <p:pic>
        <p:nvPicPr>
          <p:cNvPr id="5" name="Рисунок 4"/>
          <p:cNvPicPr>
            <a:picLocks noChangeAspect="1"/>
          </p:cNvPicPr>
          <p:nvPr/>
        </p:nvPicPr>
        <p:blipFill>
          <a:blip r:embed="rId3" cstate="print">
            <a:extLst>
              <a:ext uri="{BEBA8EAE-BF5A-486C-A8C5-ECC9F3942E4B}">
                <a14:imgProps xmlns="" xmlns:a14="http://schemas.microsoft.com/office/drawing/2010/main">
                  <a14:imgLayer r:embed="rId4">
                    <a14:imgEffect>
                      <a14:brightnessContrast bright="20000"/>
                    </a14:imgEffect>
                  </a14:imgLayer>
                </a14:imgProps>
              </a:ext>
              <a:ext uri="{28A0092B-C50C-407E-A947-70E740481C1C}">
                <a14:useLocalDpi xmlns="" xmlns:a14="http://schemas.microsoft.com/office/drawing/2010/main" val="0"/>
              </a:ext>
            </a:extLst>
          </a:blip>
          <a:stretch>
            <a:fillRect/>
          </a:stretch>
        </p:blipFill>
        <p:spPr>
          <a:xfrm>
            <a:off x="611560" y="3789040"/>
            <a:ext cx="3851920" cy="2888940"/>
          </a:xfrm>
          <a:prstGeom prst="rect">
            <a:avLst/>
          </a:prstGeom>
          <a:ln w="28575">
            <a:solidFill>
              <a:srgbClr val="00B0F0"/>
            </a:solidFill>
          </a:ln>
        </p:spPr>
      </p:pic>
    </p:spTree>
    <p:extLst>
      <p:ext uri="{BB962C8B-B14F-4D97-AF65-F5344CB8AC3E}">
        <p14:creationId xmlns="" xmlns:p14="http://schemas.microsoft.com/office/powerpoint/2010/main" val="204808163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C00000"/>
                </a:solidFill>
              </a:rPr>
              <a:t>Особенности «Минуток безопасности» в детском саду</a:t>
            </a:r>
            <a:endParaRPr lang="ru-RU" sz="2400" b="1" dirty="0">
              <a:solidFill>
                <a:srgbClr val="C00000"/>
              </a:solidFill>
            </a:endParaRPr>
          </a:p>
        </p:txBody>
      </p:sp>
      <p:sp>
        <p:nvSpPr>
          <p:cNvPr id="3" name="Объект 2"/>
          <p:cNvSpPr>
            <a:spLocks noGrp="1"/>
          </p:cNvSpPr>
          <p:nvPr>
            <p:ph idx="1"/>
          </p:nvPr>
        </p:nvSpPr>
        <p:spPr>
          <a:xfrm>
            <a:off x="2195736" y="1268760"/>
            <a:ext cx="6491064" cy="4857403"/>
          </a:xfrm>
          <a:prstGeom prst="round2Diag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pPr algn="just"/>
            <a:r>
              <a:rPr lang="ru-RU" sz="1600" dirty="0" smtClean="0"/>
              <a:t>Дошкольники меньше сосредоточены, чем школьники, они хуже запоминают услышанное и быстрее переключают внимание на другие объекты. Поэтому лучше не делать разрыва между «вопросом – ответом» и наглядной демонстрацией ситуации, о котором идет речь. </a:t>
            </a:r>
            <a:r>
              <a:rPr lang="ru-RU" sz="1600" b="1" dirty="0" smtClean="0">
                <a:solidFill>
                  <a:srgbClr val="C00000"/>
                </a:solidFill>
              </a:rPr>
              <a:t>Все объяснения и демонстрации и т.п. должны проводиться только с тротуара!</a:t>
            </a:r>
          </a:p>
          <a:p>
            <a:pPr algn="just"/>
            <a:r>
              <a:rPr lang="ru-RU" sz="1600" dirty="0" smtClean="0">
                <a:solidFill>
                  <a:schemeClr val="tx1"/>
                </a:solidFill>
              </a:rPr>
              <a:t>Успех детсадовской «Минутки безопасности» напрямую зависит от того, насколько родители и другие старшие взрослые, с которыми ребенок передвигается по улицам, вовлечены в процесс обучения. Закрепление навыков безопасного поведения будет намного эффективнее, если родители во время прогулок будут постоянно обращать внимание детей на различные ситуации, активно привлекая внимание детей на различные поучительные моменты дорожных ситуаций, активно привлекая их к наблюдению за дорожным движением, тренируя таким образом у детей очень важный навык транспортного наблюдения и транспортного поведения.</a:t>
            </a:r>
            <a:endParaRPr lang="ru-RU" sz="16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1268760"/>
            <a:ext cx="2512693" cy="4653136"/>
          </a:xfrm>
          <a:prstGeom prst="rect">
            <a:avLst/>
          </a:prstGeom>
        </p:spPr>
      </p:pic>
    </p:spTree>
    <p:extLst>
      <p:ext uri="{BB962C8B-B14F-4D97-AF65-F5344CB8AC3E}">
        <p14:creationId xmlns="" xmlns:p14="http://schemas.microsoft.com/office/powerpoint/2010/main" val="37546964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3992337164"/>
  <p:tag name="ppt/slides/slide2.xml" val="2479164770"/>
  <p:tag name="ppt/slides/slide4.xml" val="1977011619"/>
  <p:tag name="ppt/slides/slide6.xml" val="3329399789"/>
  <p:tag name="ppt/slides/slide3.xml" val="1951624235"/>
  <p:tag name="ppt/slides/slide5.xml" val="69602975"/>
  <p:tag name="ppt/slideLayouts/slideLayout5.xml" val="4242086407"/>
  <p:tag name="ppt/slideLayouts/slideLayout3.xml" val="1863559129"/>
  <p:tag name="ppt/slideLayouts/slideLayout2.xml" val="1713800369"/>
  <p:tag name="ppt/slideLayouts/slideLayout1.xml" val="3511311098"/>
  <p:tag name="ppt/slideMasters/slideMaster1.xml" val="1402806325"/>
  <p:tag name="ppt/slideLayouts/slideLayout6.xml" val="2712048119"/>
  <p:tag name="ppt/slideLayouts/slideLayout7.xml" val="3101688511"/>
  <p:tag name="ppt/slideLayouts/slideLayout8.xml" val="1666425976"/>
  <p:tag name="ppt/slideLayouts/slideLayout9.xml" val="3363924497"/>
  <p:tag name="ppt/slideLayouts/slideLayout10.xml" val="3850664280"/>
  <p:tag name="ppt/slideLayouts/slideLayout11.xml" val="2583060072"/>
  <p:tag name="ppt/slideLayouts/slideLayout4.xml" val="750750515"/>
  <p:tag name="ppt/theme/theme1.xml" val="2540864423"/>
  <p:tag name="ppt/media/image6.png" val="1819034198"/>
  <p:tag name="ppt/media/hdphoto1.wdp" val="4203027206"/>
  <p:tag name="ppt/media/image7.png" val="294119613"/>
  <p:tag name="ppt/media/image4.jpeg" val="1877828753"/>
  <p:tag name="ppt/media/image3.png" val="1481500098"/>
  <p:tag name="ppt/media/image2.png" val="4006979829"/>
  <p:tag name="ppt/media/image1.jpg" val="2650324827"/>
  <p:tag name="ppt/media/image5.jpeg" val="366481487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576</Words>
  <Application>Microsoft Office PowerPoint</Application>
  <PresentationFormat>Экран (4:3)</PresentationFormat>
  <Paragraphs>112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Муниципальное автономное дошкольное образовательное учреждение детский сад № 25 «Малыш» </vt:lpstr>
      <vt:lpstr>Слайд 2</vt:lpstr>
      <vt:lpstr>Слайд 3</vt:lpstr>
      <vt:lpstr>Слайд 4</vt:lpstr>
      <vt:lpstr>Слайд 5</vt:lpstr>
      <vt:lpstr>Слайд 6</vt:lpstr>
      <vt:lpstr>Слайд 7</vt:lpstr>
      <vt:lpstr>Особенности «Минуток безопасности» в детском саду</vt:lpstr>
      <vt:lpstr>Особенности «Минуток безопасности» в детском саду</vt:lpstr>
      <vt:lpstr>В презентации использованы материалы: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katrina</cp:lastModifiedBy>
  <cp:revision>50</cp:revision>
  <dcterms:modified xsi:type="dcterms:W3CDTF">2024-08-29T07:12:58Z</dcterms:modified>
</cp:coreProperties>
</file>